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801" r:id="rId2"/>
  </p:sldMasterIdLst>
  <p:notesMasterIdLst>
    <p:notesMasterId r:id="rId41"/>
  </p:notesMasterIdLst>
  <p:handoutMasterIdLst>
    <p:handoutMasterId r:id="rId42"/>
  </p:handoutMasterIdLst>
  <p:sldIdLst>
    <p:sldId id="256" r:id="rId3"/>
    <p:sldId id="257" r:id="rId4"/>
    <p:sldId id="336" r:id="rId5"/>
    <p:sldId id="276" r:id="rId6"/>
    <p:sldId id="338" r:id="rId7"/>
    <p:sldId id="320" r:id="rId8"/>
    <p:sldId id="321" r:id="rId9"/>
    <p:sldId id="323" r:id="rId10"/>
    <p:sldId id="339" r:id="rId11"/>
    <p:sldId id="313" r:id="rId12"/>
    <p:sldId id="279" r:id="rId13"/>
    <p:sldId id="317" r:id="rId14"/>
    <p:sldId id="325" r:id="rId15"/>
    <p:sldId id="324" r:id="rId16"/>
    <p:sldId id="285" r:id="rId17"/>
    <p:sldId id="319" r:id="rId18"/>
    <p:sldId id="322" r:id="rId19"/>
    <p:sldId id="268" r:id="rId20"/>
    <p:sldId id="266" r:id="rId21"/>
    <p:sldId id="341" r:id="rId22"/>
    <p:sldId id="309" r:id="rId23"/>
    <p:sldId id="340" r:id="rId24"/>
    <p:sldId id="311" r:id="rId25"/>
    <p:sldId id="310" r:id="rId26"/>
    <p:sldId id="342" r:id="rId27"/>
    <p:sldId id="280" r:id="rId28"/>
    <p:sldId id="343" r:id="rId29"/>
    <p:sldId id="328" r:id="rId30"/>
    <p:sldId id="314" r:id="rId31"/>
    <p:sldId id="278" r:id="rId32"/>
    <p:sldId id="329" r:id="rId33"/>
    <p:sldId id="330" r:id="rId34"/>
    <p:sldId id="331" r:id="rId35"/>
    <p:sldId id="332" r:id="rId36"/>
    <p:sldId id="335" r:id="rId37"/>
    <p:sldId id="333" r:id="rId38"/>
    <p:sldId id="334" r:id="rId39"/>
    <p:sldId id="344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600" autoAdjust="0"/>
    <p:restoredTop sz="86483" autoAdjust="0"/>
  </p:normalViewPr>
  <p:slideViewPr>
    <p:cSldViewPr>
      <p:cViewPr>
        <p:scale>
          <a:sx n="81" d="100"/>
          <a:sy n="81" d="100"/>
        </p:scale>
        <p:origin x="-510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FEC0EC2-1805-4B28-BECE-27B13D18B73E}" type="datetimeFigureOut">
              <a:rPr lang="en-US"/>
              <a:pPr>
                <a:defRPr/>
              </a:pPr>
              <a:t>9/21/2014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ED7EF42-A134-4CAE-8B46-839275B4C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568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92E613-01D9-4BC4-A265-9492A267C0FE}" type="datetimeFigureOut">
              <a:rPr lang="en-US"/>
              <a:pPr>
                <a:defRPr/>
              </a:pPr>
              <a:t>9/21/2014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7B302D2-4A19-4299-99B6-9F06B6671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45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B302D2-4A19-4299-99B6-9F06B6671260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0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5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35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12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9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0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2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79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2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8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9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140" y="-228600"/>
            <a:ext cx="83820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102" y="21336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B406DBE-6801-4087-835A-7081D858CD4E}" type="datetimeFigureOut">
              <a:rPr lang="en-US" smtClean="0"/>
              <a:pPr/>
              <a:t>9/21/2014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159DAE6E-27AE-4FBB-90DE-0E3119956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5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1.wmf"/><Relationship Id="rId4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752600" y="2130425"/>
            <a:ext cx="7391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Volcanoes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581400" y="3810000"/>
            <a:ext cx="5334000" cy="1754188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Chapter 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78" name="Picture 2" descr="C:\Users\Cindy\Desktop\pictures\propert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023" y="1447800"/>
            <a:ext cx="7620577" cy="4349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43000" y="533400"/>
            <a:ext cx="6629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Properties of Magma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028700" y="134815"/>
            <a:ext cx="6934200" cy="9906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Types of Volcanoes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066800"/>
            <a:ext cx="5105400" cy="5029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u="sng" dirty="0" smtClean="0"/>
              <a:t>Shield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Broad, gentle slope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Largest volcano in the world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Layers of lava flows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Basaltic magma, quiet eruptions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Common in islands, Hawaii and </a:t>
            </a:r>
            <a:r>
              <a:rPr lang="en-US" dirty="0" smtClean="0"/>
              <a:t>Iceland</a:t>
            </a:r>
          </a:p>
          <a:p>
            <a:pPr>
              <a:defRPr/>
            </a:pPr>
            <a:r>
              <a:rPr lang="en-US" sz="2000" b="1" u="sng" dirty="0" smtClean="0"/>
              <a:t>Composite or </a:t>
            </a:r>
            <a:r>
              <a:rPr lang="en-US" sz="2000" b="1" u="sng" dirty="0" err="1" smtClean="0"/>
              <a:t>Strato</a:t>
            </a:r>
            <a:endParaRPr lang="en-US" sz="2000" b="1" u="sng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Large, steep, symmetrical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Beautiful cone shape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Layers of lava, proclastic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Magma andesitic, both explosive </a:t>
            </a:r>
            <a:r>
              <a:rPr lang="en-US" dirty="0" smtClean="0"/>
              <a:t>and quiet eruptions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Mt. Fuji, Mt. St. Helen, Mt. Rainier</a:t>
            </a:r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92326186"/>
              </p:ext>
            </p:extLst>
          </p:nvPr>
        </p:nvGraphicFramePr>
        <p:xfrm>
          <a:off x="0" y="6172200"/>
          <a:ext cx="18669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011" name="Packager Shell Object" showAsIcon="1" r:id="rId3" imgW="1880280" imgH="682560" progId="Package">
                  <p:embed/>
                </p:oleObj>
              </mc:Choice>
              <mc:Fallback>
                <p:oleObj name="Packager Shell Object" showAsIcon="1" r:id="rId3" imgW="1880280" imgH="682560" progId="Package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18669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5105400" y="1078523"/>
            <a:ext cx="4343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303030"/>
                </a:solidFill>
                <a:latin typeface="Times New Roman"/>
              </a:rPr>
              <a:t>Lave Dome</a:t>
            </a:r>
          </a:p>
          <a:p>
            <a:pPr marL="662940" lvl="1" indent="-34290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Small, less than 2000 ft. </a:t>
            </a:r>
          </a:p>
          <a:p>
            <a:pPr marL="594360" lvl="2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high, irregular shape</a:t>
            </a:r>
          </a:p>
          <a:p>
            <a:pPr marL="662940" lvl="1" indent="-34290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Solidified thick </a:t>
            </a:r>
            <a:r>
              <a:rPr lang="en-US" sz="2200" dirty="0" smtClean="0">
                <a:solidFill>
                  <a:srgbClr val="303030"/>
                </a:solidFill>
                <a:latin typeface="Times New Roman"/>
              </a:rPr>
              <a:t>viscous lava</a:t>
            </a:r>
            <a:endParaRPr lang="en-US" sz="2200" dirty="0">
              <a:solidFill>
                <a:srgbClr val="303030"/>
              </a:solidFill>
              <a:latin typeface="Times New Roman"/>
            </a:endParaRPr>
          </a:p>
          <a:p>
            <a:pPr marL="662940" lvl="1" indent="-34290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Magma high in silica, </a:t>
            </a:r>
            <a:r>
              <a:rPr lang="en-US" sz="2200" dirty="0" smtClean="0">
                <a:solidFill>
                  <a:srgbClr val="303030"/>
                </a:solidFill>
                <a:latin typeface="Times New Roman"/>
              </a:rPr>
              <a:t>often rhyolite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endParaRPr lang="en-US" sz="1200" dirty="0">
              <a:solidFill>
                <a:srgbClr val="303030"/>
              </a:solidFill>
              <a:latin typeface="Times New Roman"/>
            </a:endParaRPr>
          </a:p>
          <a:p>
            <a:pPr marL="274320" lvl="0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200" b="1" u="sng" dirty="0">
                <a:solidFill>
                  <a:srgbClr val="303030"/>
                </a:solidFill>
                <a:latin typeface="Times New Roman"/>
              </a:rPr>
              <a:t>Cinder Cone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Small Steep-sided.  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Loose </a:t>
            </a:r>
            <a:r>
              <a:rPr lang="en-US" sz="2200" dirty="0" smtClean="0">
                <a:solidFill>
                  <a:srgbClr val="303030"/>
                </a:solidFill>
                <a:latin typeface="Times New Roman"/>
              </a:rPr>
              <a:t>pyroclastic </a:t>
            </a:r>
            <a:r>
              <a:rPr lang="en-US" sz="2200" dirty="0">
                <a:solidFill>
                  <a:srgbClr val="303030"/>
                </a:solidFill>
                <a:latin typeface="Times New Roman"/>
              </a:rPr>
              <a:t>material </a:t>
            </a:r>
          </a:p>
          <a:p>
            <a:pPr marL="594360" lvl="1" indent="-274320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Magma varies from </a:t>
            </a:r>
          </a:p>
          <a:p>
            <a:pPr marL="594360" lvl="2" fontAlgn="auto"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defRPr/>
            </a:pPr>
            <a:r>
              <a:rPr lang="en-US" sz="2200" dirty="0">
                <a:solidFill>
                  <a:srgbClr val="303030"/>
                </a:solidFill>
                <a:latin typeface="Times New Roman"/>
              </a:rPr>
              <a:t>basaltic to pyroclastic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http://thebritishgeographer.weebly.com/uploads/1/1/8/1/11812015/7338480.png?5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685800"/>
            <a:ext cx="8040640" cy="58263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90600"/>
            <a:ext cx="7770298" cy="5105400"/>
          </a:xfrm>
        </p:spPr>
        <p:txBody>
          <a:bodyPr>
            <a:normAutofit lnSpcReduction="10000"/>
          </a:bodyPr>
          <a:lstStyle/>
          <a:p>
            <a:pPr>
              <a:buClr>
                <a:srgbClr val="AD0101"/>
              </a:buClr>
              <a:defRPr/>
            </a:pPr>
            <a:r>
              <a:rPr lang="en-US" dirty="0" smtClean="0">
                <a:solidFill>
                  <a:srgbClr val="303030"/>
                </a:solidFill>
              </a:rPr>
              <a:t>Volcanoes are more than complex systems than a mountain that spews lava</a:t>
            </a:r>
            <a:endParaRPr lang="en-US" dirty="0">
              <a:solidFill>
                <a:srgbClr val="303030"/>
              </a:solidFill>
            </a:endParaRP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These systems include:</a:t>
            </a:r>
          </a:p>
          <a:p>
            <a:pPr lvl="2">
              <a:buClr>
                <a:srgbClr val="AD0101"/>
              </a:buClr>
              <a:buFont typeface="Wingdings" panose="05000000000000000000" pitchFamily="2" charset="2"/>
              <a:buChar char="v"/>
              <a:defRPr/>
            </a:pPr>
            <a:r>
              <a:rPr lang="en-US" sz="2400" b="1" dirty="0" smtClean="0">
                <a:solidFill>
                  <a:srgbClr val="303030"/>
                </a:solidFill>
              </a:rPr>
              <a:t>Craters, calderas, volcanic vents, geysers, and hot springs</a:t>
            </a:r>
          </a:p>
          <a:p>
            <a:pPr lvl="3">
              <a:buClr>
                <a:srgbClr val="AD0101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 smtClean="0">
                <a:solidFill>
                  <a:srgbClr val="303030"/>
                </a:solidFill>
              </a:rPr>
              <a:t>Craters</a:t>
            </a:r>
            <a:r>
              <a:rPr lang="en-US" sz="2400" dirty="0" smtClean="0">
                <a:solidFill>
                  <a:srgbClr val="303030"/>
                </a:solidFill>
              </a:rPr>
              <a:t> – formed at the tops of volcanoes during the explosion</a:t>
            </a:r>
          </a:p>
          <a:p>
            <a:pPr lvl="3">
              <a:buClr>
                <a:srgbClr val="AD0101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 smtClean="0">
                <a:solidFill>
                  <a:srgbClr val="303030"/>
                </a:solidFill>
              </a:rPr>
              <a:t>Volcanic vent </a:t>
            </a:r>
            <a:r>
              <a:rPr lang="en-US" sz="2400" dirty="0" smtClean="0">
                <a:solidFill>
                  <a:srgbClr val="303030"/>
                </a:solidFill>
              </a:rPr>
              <a:t>-- an opening through where lava and pyroclastic matter erupts</a:t>
            </a:r>
          </a:p>
          <a:p>
            <a:pPr lvl="3">
              <a:buClr>
                <a:srgbClr val="AD0101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dirty="0" smtClean="0">
                <a:solidFill>
                  <a:srgbClr val="303030"/>
                </a:solidFill>
              </a:rPr>
              <a:t> </a:t>
            </a:r>
            <a:r>
              <a:rPr lang="en-US" sz="2400" b="1" dirty="0" smtClean="0">
                <a:solidFill>
                  <a:srgbClr val="303030"/>
                </a:solidFill>
              </a:rPr>
              <a:t>Hot Springs or geysers </a:t>
            </a:r>
            <a:r>
              <a:rPr lang="en-US" sz="2400" dirty="0" smtClean="0">
                <a:solidFill>
                  <a:srgbClr val="303030"/>
                </a:solidFill>
              </a:rPr>
              <a:t>– where groundwater comes into contact with hot rock</a:t>
            </a:r>
          </a:p>
          <a:p>
            <a:pPr lvl="3">
              <a:buClr>
                <a:srgbClr val="AD0101"/>
              </a:buClr>
              <a:buFont typeface="Courier New" panose="02070309020205020404" pitchFamily="49" charset="0"/>
              <a:buChar char="o"/>
              <a:defRPr/>
            </a:pPr>
            <a:r>
              <a:rPr lang="en-US" sz="2400" b="1" dirty="0" smtClean="0">
                <a:solidFill>
                  <a:srgbClr val="303030"/>
                </a:solidFill>
              </a:rPr>
              <a:t>Caldera</a:t>
            </a:r>
            <a:r>
              <a:rPr lang="en-US" sz="2400" dirty="0" smtClean="0">
                <a:solidFill>
                  <a:srgbClr val="303030"/>
                </a:solidFill>
              </a:rPr>
              <a:t> --a crater produced from a collapsed volcano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-4572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Parts of Volcanoes</a:t>
            </a:r>
          </a:p>
        </p:txBody>
      </p:sp>
    </p:spTree>
    <p:extLst>
      <p:ext uri="{BB962C8B-B14F-4D97-AF65-F5344CB8AC3E}">
        <p14:creationId xmlns:p14="http://schemas.microsoft.com/office/powerpoint/2010/main" val="326955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http://www.pacificislandtravel.com/nature_gallery/volcanoes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914400"/>
            <a:ext cx="7315200" cy="56292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457200"/>
            <a:ext cx="7315200" cy="609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dirty="0" smtClean="0"/>
              <a:t>How a Caldera is Formed</a:t>
            </a:r>
            <a:endParaRPr lang="en-US" sz="3600" dirty="0"/>
          </a:p>
        </p:txBody>
      </p:sp>
      <p:pic>
        <p:nvPicPr>
          <p:cNvPr id="1034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35695"/>
            <a:ext cx="3886200" cy="223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28" name="Picture 4" descr="C:\Users\Cindy\Desktop\pictures\caldera formation 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1662" y="1066800"/>
            <a:ext cx="2644064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29" name="Picture 5" descr="C:\Users\Cindy\Desktop\pictures\caldera formatio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550" y="1066800"/>
            <a:ext cx="274625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381000"/>
            <a:ext cx="8382000" cy="16002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Volcanic </a:t>
            </a:r>
            <a:r>
              <a:rPr lang="en-US" sz="4400" dirty="0"/>
              <a:t>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839200" cy="4953000"/>
          </a:xfrm>
        </p:spPr>
        <p:txBody>
          <a:bodyPr>
            <a:noAutofit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sz="2100" b="1" dirty="0" smtClean="0">
                <a:solidFill>
                  <a:srgbClr val="303030"/>
                </a:solidFill>
              </a:rPr>
              <a:t>Volcanic intrusions – when the magma solidifies below the surface producing a igneous intrusion</a:t>
            </a: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100" b="1" u="sng" dirty="0" smtClean="0">
                <a:solidFill>
                  <a:srgbClr val="303030"/>
                </a:solidFill>
              </a:rPr>
              <a:t>Dikes</a:t>
            </a:r>
            <a:r>
              <a:rPr lang="en-US" sz="2100" b="1" dirty="0" smtClean="0">
                <a:solidFill>
                  <a:srgbClr val="303030"/>
                </a:solidFill>
              </a:rPr>
              <a:t> – a vertical or nearly vertical sheet of magma thrust upward into preexisting rock</a:t>
            </a: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100" b="1" dirty="0" smtClean="0">
                <a:solidFill>
                  <a:srgbClr val="303030"/>
                </a:solidFill>
              </a:rPr>
              <a:t>Sills</a:t>
            </a:r>
            <a:r>
              <a:rPr lang="en-US" sz="2100" b="1" dirty="0">
                <a:solidFill>
                  <a:srgbClr val="303030"/>
                </a:solidFill>
              </a:rPr>
              <a:t>– a long, thin intrusive body with its orientation determined by the structure of the preexisting </a:t>
            </a:r>
            <a:r>
              <a:rPr lang="en-US" sz="2100" b="1" dirty="0" smtClean="0">
                <a:solidFill>
                  <a:srgbClr val="303030"/>
                </a:solidFill>
              </a:rPr>
              <a:t>rocks</a:t>
            </a:r>
            <a:endParaRPr lang="en-US" sz="2100" b="1" dirty="0">
              <a:solidFill>
                <a:srgbClr val="303030"/>
              </a:solidFill>
            </a:endParaRP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100" b="1" u="sng" dirty="0">
                <a:solidFill>
                  <a:srgbClr val="303030"/>
                </a:solidFill>
              </a:rPr>
              <a:t>Veins</a:t>
            </a:r>
            <a:r>
              <a:rPr lang="en-US" sz="2100" b="1" dirty="0">
                <a:solidFill>
                  <a:srgbClr val="303030"/>
                </a:solidFill>
              </a:rPr>
              <a:t> – least prominent- thin veins of igneous rock that are pushed up through small fractures of preexisting </a:t>
            </a:r>
            <a:r>
              <a:rPr lang="en-US" sz="2100" b="1" dirty="0" smtClean="0">
                <a:solidFill>
                  <a:srgbClr val="303030"/>
                </a:solidFill>
              </a:rPr>
              <a:t>rocks</a:t>
            </a:r>
            <a:endParaRPr lang="en-US" sz="2100" dirty="0" smtClean="0">
              <a:solidFill>
                <a:srgbClr val="303030"/>
              </a:solidFill>
            </a:endParaRP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100" b="1" u="sng" dirty="0" smtClean="0"/>
              <a:t>Batholiths</a:t>
            </a:r>
            <a:r>
              <a:rPr lang="en-US" sz="2100" b="1" dirty="0" smtClean="0"/>
              <a:t> -- a subterranean igneous body of indefinite depth and enormous in size.  Often the core of mountain </a:t>
            </a:r>
            <a:r>
              <a:rPr lang="en-US" sz="2100" b="1" dirty="0" smtClean="0"/>
              <a:t>ranges</a:t>
            </a:r>
            <a:endParaRPr lang="en-US" sz="21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100" b="1" u="sng" dirty="0" smtClean="0"/>
              <a:t>Stocks</a:t>
            </a:r>
            <a:r>
              <a:rPr lang="en-US" sz="2100" b="1" dirty="0" smtClean="0"/>
              <a:t> – Similar to the batholiths but much smaller.  Often an offshoot of  </a:t>
            </a:r>
            <a:r>
              <a:rPr lang="en-US" sz="2100" b="1" dirty="0" smtClean="0"/>
              <a:t>batholiths</a:t>
            </a:r>
            <a:endParaRPr lang="en-US" sz="2100" b="1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100" b="1" u="sng" dirty="0" smtClean="0"/>
              <a:t>Laccoliths</a:t>
            </a:r>
            <a:r>
              <a:rPr lang="en-US" sz="2100" b="1" dirty="0" smtClean="0"/>
              <a:t>– produces by slow-flowing viscous magma is forced between horizontal layers of preexisting </a:t>
            </a:r>
            <a:r>
              <a:rPr lang="en-US" sz="2100" b="1" dirty="0" smtClean="0"/>
              <a:t>rock</a:t>
            </a:r>
            <a:endParaRPr lang="en-US" sz="2100" dirty="0">
              <a:solidFill>
                <a:srgbClr val="3030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8283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http://www.oldearth.org/curriculum/geology/pluton_dike_sill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1066801"/>
            <a:ext cx="5865513" cy="4267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class\jpg\Fig14-1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335796"/>
            <a:ext cx="6400800" cy="46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1905001" y="342910"/>
            <a:ext cx="5715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Volcanic Origins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381000"/>
            <a:ext cx="7848600" cy="762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Volcanic Origins</a:t>
            </a:r>
            <a:endParaRPr lang="en-US" sz="4400" dirty="0"/>
          </a:p>
        </p:txBody>
      </p:sp>
      <p:pic>
        <p:nvPicPr>
          <p:cNvPr id="18477" name="Picture 45" descr="C:\Users\Cindy\Desktop\pictures\plate activit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981200"/>
            <a:ext cx="8537372" cy="312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-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Rigid Earth to Plate Tectonics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914400" y="990600"/>
            <a:ext cx="72390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Learning Objectives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Know the different types of volcanoes and their associated features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Understand the relationship of the volcanoes to plate tectonics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Know what geographic regions are at risk from volcanoes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Know the effects of volcanoes and how they are linked to other natural hazards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Recognize the potential benefits of volcanic eruptions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Understand how we can minimize the volcanic hazard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Know what the adjustments we can make to avoid death and damage from volcanoes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304800"/>
            <a:ext cx="7848600" cy="762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Volcanic Origins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152400" y="1066800"/>
            <a:ext cx="8686800" cy="52927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u="sng" dirty="0" smtClean="0"/>
              <a:t>Mid-ocean ridges and continental rifts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Produces </a:t>
            </a:r>
            <a:r>
              <a:rPr lang="en-US" sz="2000" b="1" u="sng" dirty="0" smtClean="0"/>
              <a:t>basaltic magma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Produces </a:t>
            </a:r>
            <a:r>
              <a:rPr lang="en-US" sz="2000" b="1" u="sng" dirty="0" smtClean="0"/>
              <a:t>shield volcanoes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b="1" dirty="0" smtClean="0"/>
              <a:t>Volcanoes found in Iceland</a:t>
            </a:r>
            <a:r>
              <a:rPr lang="en-US" sz="2000" dirty="0" smtClean="0"/>
              <a:t> are examples</a:t>
            </a:r>
          </a:p>
          <a:p>
            <a:pPr>
              <a:defRPr/>
            </a:pPr>
            <a:r>
              <a:rPr lang="en-US" sz="2000" b="1" u="sng" dirty="0" smtClean="0"/>
              <a:t>Subduction </a:t>
            </a:r>
            <a:r>
              <a:rPr lang="en-US" sz="2000" b="1" u="sng" dirty="0"/>
              <a:t>Zones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Found </a:t>
            </a:r>
            <a:r>
              <a:rPr lang="en-US" sz="2000" b="1" u="sng" dirty="0"/>
              <a:t>around the Pacific Rim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Produces </a:t>
            </a:r>
            <a:r>
              <a:rPr lang="en-US" sz="2000" b="1" u="sng" dirty="0" smtClean="0"/>
              <a:t>andesitic composite volcanoes</a:t>
            </a:r>
            <a:endParaRPr lang="en-US" sz="2000" b="1" u="sng" dirty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/>
              <a:t>C</a:t>
            </a:r>
            <a:r>
              <a:rPr lang="en-US" sz="2000" dirty="0" smtClean="0"/>
              <a:t>ombination </a:t>
            </a:r>
            <a:r>
              <a:rPr lang="en-US" sz="2000" dirty="0"/>
              <a:t>of </a:t>
            </a:r>
            <a:r>
              <a:rPr lang="en-US" sz="2000" b="1" dirty="0"/>
              <a:t>basalt and </a:t>
            </a:r>
            <a:r>
              <a:rPr lang="en-US" sz="2000" b="1" dirty="0" smtClean="0"/>
              <a:t>silica magma, the higher the silica, the more pyroclastic</a:t>
            </a:r>
            <a:endParaRPr lang="en-US" sz="2000" b="1" dirty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Volcanoes found in Japan, Oregon</a:t>
            </a:r>
            <a:r>
              <a:rPr lang="en-US" sz="2000" b="1" u="sng" dirty="0"/>
              <a:t>, </a:t>
            </a:r>
            <a:r>
              <a:rPr lang="en-US" sz="2000" b="1" u="sng" dirty="0" smtClean="0"/>
              <a:t>Washington, </a:t>
            </a:r>
            <a:r>
              <a:rPr lang="en-US" sz="2000" b="1" u="sng" dirty="0"/>
              <a:t>and Alaska </a:t>
            </a:r>
            <a:r>
              <a:rPr lang="en-US" sz="2000" dirty="0"/>
              <a:t>are </a:t>
            </a:r>
            <a:r>
              <a:rPr lang="en-US" sz="2000" dirty="0" smtClean="0"/>
              <a:t>examples</a:t>
            </a:r>
          </a:p>
          <a:p>
            <a:pPr lvl="0">
              <a:buClr>
                <a:srgbClr val="AD0101"/>
              </a:buClr>
              <a:defRPr/>
            </a:pPr>
            <a:r>
              <a:rPr lang="en-US" sz="2000" b="1" u="sng" dirty="0">
                <a:solidFill>
                  <a:srgbClr val="303030"/>
                </a:solidFill>
              </a:rPr>
              <a:t>Convergent Boundaries</a:t>
            </a:r>
            <a:r>
              <a:rPr lang="en-US" sz="2000" dirty="0">
                <a:solidFill>
                  <a:srgbClr val="303030"/>
                </a:solidFill>
              </a:rPr>
              <a:t>– </a:t>
            </a:r>
            <a:r>
              <a:rPr lang="en-US" sz="2000" b="1" u="sng" dirty="0">
                <a:solidFill>
                  <a:srgbClr val="303030"/>
                </a:solidFill>
              </a:rPr>
              <a:t>where plates collide destructive boundaries</a:t>
            </a:r>
          </a:p>
          <a:p>
            <a:pPr lvl="1"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rgbClr val="303030"/>
                </a:solidFill>
              </a:rPr>
              <a:t>Most </a:t>
            </a:r>
            <a:r>
              <a:rPr lang="en-US" sz="2000" b="1" u="sng" dirty="0">
                <a:solidFill>
                  <a:srgbClr val="303030"/>
                </a:solidFill>
              </a:rPr>
              <a:t>massive and spectacular of earthly landforms</a:t>
            </a:r>
          </a:p>
          <a:p>
            <a:pPr lvl="2">
              <a:buClr>
                <a:srgbClr val="AD0101"/>
              </a:buClr>
              <a:buFont typeface="Wingdings" panose="05000000000000000000" pitchFamily="2" charset="2"/>
              <a:buChar char="v"/>
              <a:defRPr/>
            </a:pPr>
            <a:r>
              <a:rPr lang="en-US" dirty="0">
                <a:solidFill>
                  <a:srgbClr val="303030"/>
                </a:solidFill>
              </a:rPr>
              <a:t>Mountains &amp; volcanoes</a:t>
            </a:r>
          </a:p>
          <a:p>
            <a:pPr lvl="2">
              <a:buClr>
                <a:srgbClr val="AD0101"/>
              </a:buClr>
              <a:buFont typeface="Wingdings" panose="05000000000000000000" pitchFamily="2" charset="2"/>
              <a:buChar char="v"/>
              <a:defRPr/>
            </a:pPr>
            <a:r>
              <a:rPr lang="en-US" dirty="0">
                <a:solidFill>
                  <a:srgbClr val="303030"/>
                </a:solidFill>
              </a:rPr>
              <a:t>Deep ocean trenches</a:t>
            </a:r>
          </a:p>
          <a:p>
            <a:pPr lvl="1">
              <a:defRPr/>
            </a:pPr>
            <a:endParaRPr lang="en-US" dirty="0"/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8108253"/>
              </p:ext>
            </p:extLst>
          </p:nvPr>
        </p:nvGraphicFramePr>
        <p:xfrm>
          <a:off x="0" y="6172200"/>
          <a:ext cx="26035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05" name="Packager Shell Object" showAsIcon="1" r:id="rId3" imgW="2627280" imgH="682560" progId="Package">
                  <p:embed/>
                </p:oleObj>
              </mc:Choice>
              <mc:Fallback>
                <p:oleObj name="Packager Shell Object" showAsIcon="1" r:id="rId3" imgW="2627280" imgH="682560" progId="Package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26035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6408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ubs.usgs.gov/gip/dynamic/graphics/FigS11-1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85799"/>
            <a:ext cx="4114800" cy="549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09600" y="228600"/>
            <a:ext cx="7848600" cy="762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Volcanic Origins</a:t>
            </a:r>
            <a:endParaRPr lang="en-US" sz="40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152400" y="914400"/>
            <a:ext cx="8763000" cy="5292725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200" b="1" u="sng" dirty="0" smtClean="0"/>
              <a:t>Hot Spots </a:t>
            </a:r>
            <a:r>
              <a:rPr lang="en-US" sz="2200" b="1" dirty="0" smtClean="0"/>
              <a:t>– </a:t>
            </a:r>
            <a:r>
              <a:rPr lang="en-US" sz="2200" b="1" u="sng" dirty="0" smtClean="0"/>
              <a:t>under the ocean 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Spots </a:t>
            </a:r>
            <a:r>
              <a:rPr lang="en-US" b="1" u="sng" dirty="0"/>
              <a:t>of volcanic activity caused by a thin Earth’s crust allowing the magma to move to the surface found in the ocean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b="1" dirty="0" smtClean="0"/>
              <a:t>A Hot Spot built the Hawaiian Archipelago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b="1" dirty="0" smtClean="0"/>
              <a:t> </a:t>
            </a:r>
            <a:r>
              <a:rPr lang="en-US" sz="2200" dirty="0" smtClean="0"/>
              <a:t>As </a:t>
            </a:r>
            <a:r>
              <a:rPr lang="en-US" sz="2200" dirty="0"/>
              <a:t>the plate moves across the Hot Spot, a </a:t>
            </a:r>
            <a:r>
              <a:rPr lang="en-US" sz="2200" b="1" dirty="0"/>
              <a:t>hot spot trail </a:t>
            </a:r>
            <a:r>
              <a:rPr lang="en-US" sz="2200" b="1" dirty="0" smtClean="0"/>
              <a:t>of volcanic islands are </a:t>
            </a:r>
            <a:r>
              <a:rPr lang="en-US" sz="2200" b="1" dirty="0"/>
              <a:t>left, such as the Hawaiian Islands or </a:t>
            </a:r>
            <a:r>
              <a:rPr lang="en-US" sz="2200" b="1" dirty="0" smtClean="0"/>
              <a:t>Midway</a:t>
            </a:r>
          </a:p>
          <a:p>
            <a:pPr lvl="0">
              <a:lnSpc>
                <a:spcPct val="90000"/>
              </a:lnSpc>
              <a:buClr>
                <a:srgbClr val="AD0101"/>
              </a:buClr>
              <a:defRPr/>
            </a:pPr>
            <a:r>
              <a:rPr lang="en-US" sz="2200" b="1" u="sng" dirty="0">
                <a:solidFill>
                  <a:srgbClr val="303030"/>
                </a:solidFill>
              </a:rPr>
              <a:t>Mantle </a:t>
            </a:r>
            <a:r>
              <a:rPr lang="en-US" sz="2200" b="1" u="sng" dirty="0" smtClean="0">
                <a:solidFill>
                  <a:srgbClr val="303030"/>
                </a:solidFill>
              </a:rPr>
              <a:t>Plumes</a:t>
            </a:r>
            <a:r>
              <a:rPr lang="en-US" sz="2200" b="1" dirty="0" smtClean="0">
                <a:solidFill>
                  <a:srgbClr val="303030"/>
                </a:solidFill>
              </a:rPr>
              <a:t> – </a:t>
            </a:r>
            <a:r>
              <a:rPr lang="en-US" sz="2200" b="1" u="sng" dirty="0" smtClean="0">
                <a:solidFill>
                  <a:srgbClr val="303030"/>
                </a:solidFill>
              </a:rPr>
              <a:t>under continents </a:t>
            </a:r>
            <a:endParaRPr lang="en-US" sz="2200" b="1" u="sng" dirty="0">
              <a:solidFill>
                <a:srgbClr val="303030"/>
              </a:solidFill>
            </a:endParaRPr>
          </a:p>
          <a:p>
            <a:pPr lvl="1">
              <a:lnSpc>
                <a:spcPct val="90000"/>
              </a:lnSpc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b="1" u="sng" dirty="0">
                <a:solidFill>
                  <a:srgbClr val="303030"/>
                </a:solidFill>
              </a:rPr>
              <a:t>Spots of volcanic activity caused by a thin Earth’s crust allowing the magma to move to the </a:t>
            </a:r>
            <a:r>
              <a:rPr lang="en-US" b="1" u="sng" dirty="0" smtClean="0">
                <a:solidFill>
                  <a:srgbClr val="303030"/>
                </a:solidFill>
              </a:rPr>
              <a:t>surface under continents</a:t>
            </a:r>
            <a:endParaRPr lang="en-US" b="1" u="sng" dirty="0">
              <a:solidFill>
                <a:srgbClr val="303030"/>
              </a:solidFill>
            </a:endParaRPr>
          </a:p>
          <a:p>
            <a:pPr lvl="2">
              <a:lnSpc>
                <a:spcPct val="90000"/>
              </a:lnSpc>
              <a:buClr>
                <a:srgbClr val="AD0101"/>
              </a:buClr>
              <a:buFont typeface="Wingdings" panose="05000000000000000000" pitchFamily="2" charset="2"/>
              <a:buChar char="v"/>
              <a:defRPr/>
            </a:pPr>
            <a:r>
              <a:rPr lang="en-US" sz="2200" dirty="0" smtClean="0">
                <a:solidFill>
                  <a:srgbClr val="303030"/>
                </a:solidFill>
              </a:rPr>
              <a:t>Yellowstone </a:t>
            </a:r>
            <a:r>
              <a:rPr lang="en-US" sz="2200" dirty="0">
                <a:solidFill>
                  <a:srgbClr val="303030"/>
                </a:solidFill>
              </a:rPr>
              <a:t>sits over a </a:t>
            </a:r>
            <a:r>
              <a:rPr lang="en-US" sz="2200" b="1" u="sng" dirty="0">
                <a:solidFill>
                  <a:srgbClr val="303030"/>
                </a:solidFill>
              </a:rPr>
              <a:t>mantle plume</a:t>
            </a:r>
          </a:p>
          <a:p>
            <a:pPr lvl="1">
              <a:lnSpc>
                <a:spcPct val="90000"/>
              </a:lnSpc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dirty="0">
                <a:solidFill>
                  <a:srgbClr val="303030"/>
                </a:solidFill>
              </a:rPr>
              <a:t>As the North American plate moves across this mantle </a:t>
            </a:r>
            <a:r>
              <a:rPr lang="en-US" dirty="0" smtClean="0">
                <a:solidFill>
                  <a:srgbClr val="303030"/>
                </a:solidFill>
              </a:rPr>
              <a:t>plume</a:t>
            </a:r>
            <a:r>
              <a:rPr lang="en-US" b="1" dirty="0" smtClean="0">
                <a:solidFill>
                  <a:srgbClr val="303030"/>
                </a:solidFill>
              </a:rPr>
              <a:t>, </a:t>
            </a:r>
            <a:r>
              <a:rPr lang="en-US" b="1" u="sng" dirty="0">
                <a:solidFill>
                  <a:srgbClr val="303030"/>
                </a:solidFill>
              </a:rPr>
              <a:t>Yellowstone</a:t>
            </a:r>
            <a:r>
              <a:rPr lang="en-US" u="sng" dirty="0">
                <a:solidFill>
                  <a:srgbClr val="303030"/>
                </a:solidFill>
              </a:rPr>
              <a:t> </a:t>
            </a:r>
            <a:r>
              <a:rPr lang="en-US" u="sng" dirty="0" smtClean="0">
                <a:solidFill>
                  <a:srgbClr val="303030"/>
                </a:solidFill>
              </a:rPr>
              <a:t>has moved </a:t>
            </a:r>
            <a:r>
              <a:rPr lang="en-US" u="sng" dirty="0">
                <a:solidFill>
                  <a:srgbClr val="303030"/>
                </a:solidFill>
              </a:rPr>
              <a:t>across the country</a:t>
            </a:r>
          </a:p>
          <a:p>
            <a:pPr lvl="1">
              <a:lnSpc>
                <a:spcPct val="90000"/>
              </a:lnSpc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b="1" dirty="0">
                <a:solidFill>
                  <a:srgbClr val="303030"/>
                </a:solidFill>
              </a:rPr>
              <a:t>Mantle plumes </a:t>
            </a:r>
            <a:r>
              <a:rPr lang="en-US" dirty="0" smtClean="0">
                <a:solidFill>
                  <a:srgbClr val="303030"/>
                </a:solidFill>
              </a:rPr>
              <a:t>helped </a:t>
            </a:r>
            <a:r>
              <a:rPr lang="en-US" dirty="0">
                <a:solidFill>
                  <a:srgbClr val="303030"/>
                </a:solidFill>
              </a:rPr>
              <a:t>to </a:t>
            </a:r>
            <a:r>
              <a:rPr lang="en-US" b="1" dirty="0">
                <a:solidFill>
                  <a:srgbClr val="303030"/>
                </a:solidFill>
              </a:rPr>
              <a:t>explain volcanic activity in the middle of </a:t>
            </a:r>
            <a:r>
              <a:rPr lang="en-US" b="1" dirty="0" smtClean="0">
                <a:solidFill>
                  <a:srgbClr val="303030"/>
                </a:solidFill>
              </a:rPr>
              <a:t>continental plates </a:t>
            </a:r>
            <a:r>
              <a:rPr lang="en-US" dirty="0">
                <a:solidFill>
                  <a:srgbClr val="303030"/>
                </a:solidFill>
              </a:rPr>
              <a:t>and </a:t>
            </a:r>
            <a:r>
              <a:rPr lang="en-US" dirty="0" smtClean="0">
                <a:solidFill>
                  <a:srgbClr val="303030"/>
                </a:solidFill>
              </a:rPr>
              <a:t>helped </a:t>
            </a:r>
            <a:r>
              <a:rPr lang="en-US" dirty="0">
                <a:solidFill>
                  <a:srgbClr val="303030"/>
                </a:solidFill>
              </a:rPr>
              <a:t>to </a:t>
            </a:r>
            <a:r>
              <a:rPr lang="en-US" b="1" dirty="0">
                <a:solidFill>
                  <a:srgbClr val="303030"/>
                </a:solidFill>
              </a:rPr>
              <a:t>distinguish the direction of the plate’s </a:t>
            </a:r>
            <a:r>
              <a:rPr lang="en-US" b="1" dirty="0" smtClean="0">
                <a:solidFill>
                  <a:srgbClr val="303030"/>
                </a:solidFill>
              </a:rPr>
              <a:t>movement</a:t>
            </a:r>
            <a:endParaRPr lang="en-US" dirty="0">
              <a:solidFill>
                <a:srgbClr val="30303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83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04800" y="1563744"/>
            <a:ext cx="24384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Earthquakes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 </a:t>
            </a:r>
          </a:p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defRPr/>
            </a:pP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and </a:t>
            </a:r>
            <a:r>
              <a:rPr lang="en-US" b="1" u="sng" dirty="0">
                <a:solidFill>
                  <a:srgbClr val="303030"/>
                </a:solidFill>
                <a:latin typeface="Times New Roman"/>
              </a:rPr>
              <a:t>volcanoe</a:t>
            </a:r>
            <a:r>
              <a:rPr lang="en-US" u="sng" dirty="0">
                <a:solidFill>
                  <a:srgbClr val="303030"/>
                </a:solidFill>
                <a:latin typeface="Times New Roman"/>
              </a:rPr>
              <a:t>s</a:t>
            </a:r>
            <a:r>
              <a:rPr lang="en-US" dirty="0">
                <a:solidFill>
                  <a:srgbClr val="303030"/>
                </a:solidFill>
                <a:latin typeface="Times New Roman"/>
              </a:rPr>
              <a:t> </a:t>
            </a:r>
            <a:endParaRPr lang="en-US" dirty="0" smtClean="0">
              <a:solidFill>
                <a:srgbClr val="303030"/>
              </a:solidFill>
              <a:latin typeface="Times New Roman"/>
            </a:endParaRPr>
          </a:p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defRPr/>
            </a:pP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are </a:t>
            </a:r>
            <a:r>
              <a:rPr lang="en-US" dirty="0">
                <a:solidFill>
                  <a:srgbClr val="303030"/>
                </a:solidFill>
                <a:latin typeface="Times New Roman"/>
              </a:rPr>
              <a:t>related to </a:t>
            </a:r>
            <a:endParaRPr lang="en-US" dirty="0" smtClean="0">
              <a:solidFill>
                <a:srgbClr val="303030"/>
              </a:solidFill>
              <a:latin typeface="Times New Roman"/>
            </a:endParaRPr>
          </a:p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defRPr/>
            </a:pP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Tectonics found around the </a:t>
            </a: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Ring of Fire</a:t>
            </a:r>
          </a:p>
          <a:p>
            <a:pPr lvl="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defRPr/>
            </a:pPr>
            <a:endParaRPr lang="en-US" sz="2600" dirty="0">
              <a:solidFill>
                <a:srgbClr val="303030"/>
              </a:solidFill>
              <a:latin typeface="Times New Roman"/>
            </a:endParaRPr>
          </a:p>
          <a:p>
            <a:pPr lvl="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defRPr/>
            </a:pPr>
            <a:endParaRPr lang="en-US" sz="2600" b="1" u="sng" dirty="0">
              <a:solidFill>
                <a:srgbClr val="303030"/>
              </a:solidFill>
              <a:latin typeface="Times New Roman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62000" y="363415"/>
            <a:ext cx="746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Geographic Regions at Risk from Volcanoes</a:t>
            </a:r>
            <a:endParaRPr lang="en-US" sz="3600" dirty="0">
              <a:solidFill>
                <a:prstClr val="black"/>
              </a:solidFill>
            </a:endParaRPr>
          </a:p>
        </p:txBody>
      </p:sp>
      <p:pic>
        <p:nvPicPr>
          <p:cNvPr id="1085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946" y="1563744"/>
            <a:ext cx="6442654" cy="4379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533400"/>
            <a:ext cx="6781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6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</a:rPr>
              <a:t>Geographic Regions at Risk from Volcanoes</a:t>
            </a:r>
            <a:endParaRPr lang="en-US" sz="3600" dirty="0">
              <a:solidFill>
                <a:prstClr val="black"/>
              </a:solidFill>
            </a:endParaRPr>
          </a:p>
        </p:txBody>
      </p:sp>
      <p:pic>
        <p:nvPicPr>
          <p:cNvPr id="1095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446" y="1600200"/>
            <a:ext cx="5565775" cy="4470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9600" y="2133600"/>
            <a:ext cx="2438400" cy="20128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274320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AD0101"/>
              </a:buClr>
              <a:buFont typeface="Arial" panose="020B0604020202020204" pitchFamily="34" charset="0"/>
              <a:buChar char="•"/>
              <a:defRPr/>
            </a:pPr>
            <a:r>
              <a:rPr lang="en-US" sz="2600" b="1" dirty="0">
                <a:solidFill>
                  <a:prstClr val="black"/>
                </a:solidFill>
                <a:latin typeface="Times New Roman"/>
              </a:rPr>
              <a:t>Hot spots </a:t>
            </a:r>
            <a:r>
              <a:rPr lang="en-US" sz="2600" dirty="0">
                <a:solidFill>
                  <a:prstClr val="black"/>
                </a:solidFill>
                <a:latin typeface="Times New Roman"/>
              </a:rPr>
              <a:t>or </a:t>
            </a:r>
            <a:r>
              <a:rPr lang="en-US" sz="2600" b="1" dirty="0">
                <a:solidFill>
                  <a:prstClr val="black"/>
                </a:solidFill>
                <a:latin typeface="Times New Roman"/>
              </a:rPr>
              <a:t>riffs</a:t>
            </a:r>
            <a:r>
              <a:rPr lang="en-US" sz="2600" dirty="0">
                <a:solidFill>
                  <a:prstClr val="black"/>
                </a:solidFill>
                <a:latin typeface="Times New Roman"/>
              </a:rPr>
              <a:t> found in the </a:t>
            </a:r>
            <a:r>
              <a:rPr lang="en-US" sz="2600" b="1" u="sng" dirty="0">
                <a:solidFill>
                  <a:prstClr val="black"/>
                </a:solidFill>
                <a:latin typeface="Times New Roman"/>
              </a:rPr>
              <a:t>Pacific Ocean </a:t>
            </a:r>
            <a:r>
              <a:rPr lang="en-US" sz="2600" dirty="0">
                <a:solidFill>
                  <a:prstClr val="black"/>
                </a:solidFill>
                <a:latin typeface="Times New Roman"/>
              </a:rPr>
              <a:t>or at </a:t>
            </a:r>
            <a:r>
              <a:rPr lang="en-US" sz="2600" b="1" u="sng" dirty="0">
                <a:solidFill>
                  <a:prstClr val="black"/>
                </a:solidFill>
                <a:latin typeface="Times New Roman"/>
              </a:rPr>
              <a:t>mid-ocean ridges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Cindy\Desktop\pictures\Pacific coa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9338" y="1295400"/>
            <a:ext cx="5334000" cy="48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8153400" cy="114299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Geographic Regions at Risk from Volcanoes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600200"/>
            <a:ext cx="3200400" cy="229048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600" b="1" u="sng" dirty="0" smtClean="0"/>
              <a:t>Areas along the Pacific Coast</a:t>
            </a:r>
            <a:r>
              <a:rPr lang="en-US" sz="2600" dirty="0" smtClean="0"/>
              <a:t>, in </a:t>
            </a:r>
            <a:r>
              <a:rPr lang="en-US" sz="2600" b="1" u="sng" dirty="0" smtClean="0"/>
              <a:t>Yellowstone</a:t>
            </a:r>
            <a:r>
              <a:rPr lang="en-US" sz="2600" dirty="0" smtClean="0"/>
              <a:t> and in isolated areas of the </a:t>
            </a:r>
            <a:r>
              <a:rPr lang="en-US" sz="2600" b="1" u="sng" dirty="0" smtClean="0"/>
              <a:t>Southwest are at risk</a:t>
            </a:r>
          </a:p>
        </p:txBody>
      </p:sp>
    </p:spTree>
    <p:extLst>
      <p:ext uri="{BB962C8B-B14F-4D97-AF65-F5344CB8AC3E}">
        <p14:creationId xmlns:p14="http://schemas.microsoft.com/office/powerpoint/2010/main" val="225709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Effects of Volcanoes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76200" y="1143000"/>
            <a:ext cx="4648200" cy="495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dirty="0" smtClean="0"/>
              <a:t>Worldwide, </a:t>
            </a:r>
            <a:r>
              <a:rPr lang="en-US" b="1" u="sng" dirty="0" smtClean="0"/>
              <a:t>50 to 60 volcanoes erupt every year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Many of these eruptions </a:t>
            </a:r>
            <a:r>
              <a:rPr lang="en-US" b="1" dirty="0" smtClean="0"/>
              <a:t>do not </a:t>
            </a:r>
            <a:r>
              <a:rPr lang="en-US" dirty="0" smtClean="0"/>
              <a:t>affect many people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However when an </a:t>
            </a:r>
            <a:r>
              <a:rPr lang="en-US" b="1" u="sng" dirty="0" smtClean="0"/>
              <a:t>eruption does take place near a densely populated area the effects are catastrophic</a:t>
            </a:r>
          </a:p>
          <a:p>
            <a:pPr>
              <a:lnSpc>
                <a:spcPct val="80000"/>
              </a:lnSpc>
              <a:defRPr/>
            </a:pPr>
            <a:endParaRPr lang="en-US" dirty="0"/>
          </a:p>
          <a:p>
            <a:pPr>
              <a:lnSpc>
                <a:spcPct val="80000"/>
              </a:lnSpc>
              <a:defRPr/>
            </a:pPr>
            <a:r>
              <a:rPr lang="en-US" b="1" dirty="0" smtClean="0"/>
              <a:t>Volcanic hazards </a:t>
            </a:r>
            <a:r>
              <a:rPr lang="en-US" dirty="0" smtClean="0"/>
              <a:t>include the </a:t>
            </a:r>
            <a:r>
              <a:rPr lang="en-US" b="1" i="1" u="sng" dirty="0" smtClean="0"/>
              <a:t>primary effect</a:t>
            </a:r>
            <a:r>
              <a:rPr lang="en-US" b="1" u="sng" dirty="0" smtClean="0"/>
              <a:t>s </a:t>
            </a:r>
            <a:r>
              <a:rPr lang="en-US" u="sng" dirty="0" smtClean="0"/>
              <a:t>of volcanic activity that are the </a:t>
            </a:r>
            <a:r>
              <a:rPr lang="en-US" b="1" u="sng" dirty="0" smtClean="0"/>
              <a:t>direct results of an eruption</a:t>
            </a:r>
          </a:p>
          <a:p>
            <a:pPr>
              <a:lnSpc>
                <a:spcPct val="80000"/>
              </a:lnSpc>
              <a:defRPr/>
            </a:pPr>
            <a:r>
              <a:rPr lang="en-US" b="1" i="1" u="sng" dirty="0" smtClean="0"/>
              <a:t>Secondary effects </a:t>
            </a:r>
            <a:r>
              <a:rPr lang="en-US" u="sng" dirty="0" smtClean="0"/>
              <a:t>are the results of the </a:t>
            </a:r>
            <a:r>
              <a:rPr lang="en-US" b="1" u="sng" dirty="0" smtClean="0"/>
              <a:t>primary effect</a:t>
            </a:r>
          </a:p>
        </p:txBody>
      </p:sp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63739"/>
            <a:ext cx="4437185" cy="4427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5334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Effects of Volcanoes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14400"/>
            <a:ext cx="8839200" cy="5257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i="1" u="sng" dirty="0" smtClean="0"/>
              <a:t>Primary Effects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Lava flows – Basaltic, Andesitic &amp; </a:t>
            </a:r>
            <a:r>
              <a:rPr lang="en-US" sz="2000" b="1" u="sng" dirty="0"/>
              <a:t>R</a:t>
            </a:r>
            <a:r>
              <a:rPr lang="en-US" sz="2000" b="1" u="sng" dirty="0" smtClean="0"/>
              <a:t>hyolitic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u="sng" dirty="0" smtClean="0"/>
              <a:t>Rarely cause loss of life</a:t>
            </a:r>
            <a:r>
              <a:rPr lang="en-US" dirty="0" smtClean="0"/>
              <a:t>, but </a:t>
            </a:r>
            <a:r>
              <a:rPr lang="en-US" u="sng" dirty="0" smtClean="0"/>
              <a:t>cause lots of damage</a:t>
            </a:r>
          </a:p>
          <a:p>
            <a:pPr lvl="3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000" b="1" u="sng" dirty="0"/>
              <a:t>Pahoehoe flows</a:t>
            </a:r>
          </a:p>
          <a:p>
            <a:pPr lvl="4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sz="2000" u="sng" dirty="0"/>
              <a:t>Basaltic </a:t>
            </a:r>
            <a:r>
              <a:rPr lang="en-US" sz="2000" u="sng" dirty="0" smtClean="0"/>
              <a:t>lava-lower viscosity and higher eruptive temperatures</a:t>
            </a:r>
            <a:r>
              <a:rPr lang="en-US" sz="2000" dirty="0" smtClean="0"/>
              <a:t>, are the </a:t>
            </a:r>
            <a:r>
              <a:rPr lang="en-US" sz="2000" u="sng" dirty="0" smtClean="0"/>
              <a:t>fastest flowing</a:t>
            </a:r>
            <a:endParaRPr lang="en-US" sz="2000" b="1" u="sng" dirty="0" smtClean="0"/>
          </a:p>
          <a:p>
            <a:pPr lvl="3">
              <a:lnSpc>
                <a:spcPct val="8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000" b="1" u="sng" dirty="0" smtClean="0"/>
              <a:t>Pyroclastic flows</a:t>
            </a:r>
          </a:p>
          <a:p>
            <a:pPr lvl="4">
              <a:lnSpc>
                <a:spcPct val="80000"/>
              </a:lnSpc>
              <a:buFont typeface="Wingdings" panose="05000000000000000000" pitchFamily="2" charset="2"/>
              <a:buChar char="§"/>
              <a:defRPr/>
            </a:pPr>
            <a:r>
              <a:rPr lang="en-US" sz="2000" u="sng" dirty="0" smtClean="0"/>
              <a:t>Explosive eruption causes high speed avalanche of searing hot gases, ash, and rock fragments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Volcanic Ash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u="sng" dirty="0" smtClean="0"/>
              <a:t>Covers  hundreds to thousands of miles of vegetation, contaminates surface water, damages buildings as ash piles on roofs, creates health hazards, and can cause flame outs in airplane engines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Volcanic Gases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u="sng" dirty="0" smtClean="0"/>
              <a:t>Emissions of noxious gases such as carbon dioxide, sulfur dioxide, hydrogen sulfide, and fluorine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000" b="1" u="sng" dirty="0" smtClean="0"/>
              <a:t>Eruption Column and Clouds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dirty="0" smtClean="0"/>
              <a:t>Changes the air quality and weather</a:t>
            </a:r>
          </a:p>
        </p:txBody>
      </p:sp>
    </p:spTree>
    <p:extLst>
      <p:ext uri="{BB962C8B-B14F-4D97-AF65-F5344CB8AC3E}">
        <p14:creationId xmlns:p14="http://schemas.microsoft.com/office/powerpoint/2010/main" val="989553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5334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Effects of Volcanoes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914400"/>
            <a:ext cx="8610600" cy="51816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i="1" u="sng" dirty="0" smtClean="0"/>
              <a:t>Secondary Effects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Volcanic Mudflows (Lahars)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A </a:t>
            </a:r>
            <a:r>
              <a:rPr lang="en-US" sz="2200" u="sng" dirty="0" smtClean="0"/>
              <a:t>loose mantle of ash and proclastic flow on the sides of a volcano slides during a heavy rain storm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Debris flows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u="sng" dirty="0" smtClean="0"/>
              <a:t>Volcanic eruptions melt snows causing meltwater debris flows including fine sediment and large rocks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Mudflows 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u="sng" dirty="0" smtClean="0"/>
              <a:t>Gigantic mudflows can be caused by the eruption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Landslides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Can be triggered by events other than an eruption. Large volcanic landslides may affect areas far from their source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dirty="0" smtClean="0"/>
              <a:t>Floods, Fires, and Tsunamis </a:t>
            </a:r>
            <a:r>
              <a:rPr lang="en-US" u="sng" dirty="0" smtClean="0"/>
              <a:t>may also be secondary effects of a volcanic eruptions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vulcan.wr.usgs.gov/Imgs/Gif/Hazards/volcano_hazards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85800"/>
            <a:ext cx="5105400" cy="550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035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1405246"/>
              </p:ext>
            </p:extLst>
          </p:nvPr>
        </p:nvGraphicFramePr>
        <p:xfrm>
          <a:off x="0" y="6170613"/>
          <a:ext cx="20685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101" name="Packager Shell Object" showAsIcon="1" r:id="rId4" imgW="2086200" imgH="682560" progId="Package">
                  <p:embed/>
                </p:oleObj>
              </mc:Choice>
              <mc:Fallback>
                <p:oleObj name="Packager Shell Object" showAsIcon="1" r:id="rId4" imgW="2086200" imgH="682560" progId="Package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0613"/>
                        <a:ext cx="20685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Cindy\Desktop\pictures\volcan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381000"/>
            <a:ext cx="4343400" cy="5716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3400" y="914400"/>
            <a:ext cx="15770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Volcanic </a:t>
            </a:r>
          </a:p>
          <a:p>
            <a:pPr algn="ctr"/>
            <a:r>
              <a:rPr lang="en-US" dirty="0" smtClean="0">
                <a:latin typeface="+mj-lt"/>
              </a:rPr>
              <a:t>Eruption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5188708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-228600" y="0"/>
            <a:ext cx="93726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Linkages between Volcanoes and other Natural Hazards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524000"/>
            <a:ext cx="8153400" cy="4648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Volcanoes are </a:t>
            </a:r>
            <a:r>
              <a:rPr lang="en-US" b="1" u="sng" dirty="0" smtClean="0"/>
              <a:t>linked to their physical environment as well as to several other natural hazards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300" dirty="0" smtClean="0"/>
              <a:t>There are the </a:t>
            </a:r>
            <a:r>
              <a:rPr lang="en-US" sz="2300" b="1" u="sng" dirty="0" smtClean="0"/>
              <a:t>several kinds relationships </a:t>
            </a:r>
            <a:endParaRPr lang="en-US" sz="2300" b="1" u="sng" dirty="0"/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u="sng" dirty="0" smtClean="0"/>
              <a:t>Plate tectonic setting and the type of magma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dirty="0" smtClean="0"/>
              <a:t>The </a:t>
            </a:r>
            <a:r>
              <a:rPr lang="en-US" sz="2300" u="sng" dirty="0" smtClean="0"/>
              <a:t>influence that magma type has on the nature of volcanic eruptions 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b="1" u="sng" dirty="0" smtClean="0"/>
              <a:t>Volcanic eruptions </a:t>
            </a:r>
            <a:r>
              <a:rPr lang="en-US" sz="2300" u="sng" dirty="0" smtClean="0"/>
              <a:t>can also be directly related to </a:t>
            </a:r>
            <a:r>
              <a:rPr lang="en-US" sz="2200" u="sng" dirty="0" smtClean="0"/>
              <a:t> </a:t>
            </a:r>
          </a:p>
          <a:p>
            <a:pPr lvl="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b="1" dirty="0" smtClean="0"/>
              <a:t>Fires</a:t>
            </a:r>
          </a:p>
          <a:p>
            <a:pPr lvl="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b="1" dirty="0" smtClean="0"/>
              <a:t>Earthquakes</a:t>
            </a:r>
          </a:p>
          <a:p>
            <a:pPr lvl="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b="1" dirty="0" smtClean="0"/>
              <a:t>Landslides</a:t>
            </a:r>
          </a:p>
          <a:p>
            <a:pPr lvl="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b="1" dirty="0"/>
              <a:t>C</a:t>
            </a:r>
            <a:r>
              <a:rPr lang="en-US" sz="2200" b="1" dirty="0" smtClean="0"/>
              <a:t>hange in global climates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500" b="1" u="sng" dirty="0" smtClean="0"/>
              <a:t>Yes, these are the same effects that cause the hazards from volcanoes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3810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Natural Service Function of Volcanoes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371600"/>
            <a:ext cx="7543800" cy="487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dirty="0" smtClean="0"/>
              <a:t>Volcanoes</a:t>
            </a:r>
            <a:r>
              <a:rPr lang="en-US" dirty="0" smtClean="0"/>
              <a:t> provide important </a:t>
            </a:r>
            <a:r>
              <a:rPr lang="en-US" b="1" u="sng" dirty="0" smtClean="0"/>
              <a:t>natural service functions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/>
              <a:t>Volcanic Soils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400" dirty="0" smtClean="0"/>
              <a:t>Provides excellent growth medium for vegetation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/>
              <a:t>Geothermal Power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400" dirty="0" smtClean="0"/>
              <a:t>Used to create power for nearby urban areas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/>
              <a:t>Mineral Resources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400" dirty="0" smtClean="0"/>
              <a:t>Host source for many mineral resources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/>
              <a:t>Recreation	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400" dirty="0" smtClean="0"/>
              <a:t>Creates health spas and hot springs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dirty="0" smtClean="0"/>
              <a:t>Creation of New Land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400" dirty="0" smtClean="0"/>
              <a:t>Responsible for the creation of new land during the eruption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3810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Human Interaction with Volcanoes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19200"/>
            <a:ext cx="7543800" cy="5029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400" dirty="0" smtClean="0"/>
              <a:t>Unlike earthquakes, </a:t>
            </a:r>
            <a:r>
              <a:rPr lang="en-US" sz="2400" b="1" u="sng" dirty="0" smtClean="0"/>
              <a:t>volcanoes do not lend themselves to human intervention</a:t>
            </a:r>
            <a:r>
              <a:rPr lang="en-US" sz="2200" b="1" u="sng" dirty="0" smtClean="0"/>
              <a:t>,</a:t>
            </a:r>
            <a:r>
              <a:rPr lang="en-US" sz="2200" dirty="0" smtClean="0"/>
              <a:t> </a:t>
            </a:r>
            <a:r>
              <a:rPr lang="en-US" sz="2200" b="1" u="sng" dirty="0" smtClean="0"/>
              <a:t>little can be done to stop them</a:t>
            </a:r>
          </a:p>
          <a:p>
            <a:pPr>
              <a:lnSpc>
                <a:spcPct val="90000"/>
              </a:lnSpc>
              <a:defRPr/>
            </a:pPr>
            <a:endParaRPr lang="en-US" sz="2200" dirty="0" smtClean="0"/>
          </a:p>
          <a:p>
            <a:pPr>
              <a:lnSpc>
                <a:spcPct val="90000"/>
              </a:lnSpc>
              <a:defRPr/>
            </a:pPr>
            <a:r>
              <a:rPr lang="en-US" sz="2200" dirty="0" smtClean="0"/>
              <a:t>We </a:t>
            </a:r>
            <a:r>
              <a:rPr lang="en-US" sz="2200" b="1" u="sng" dirty="0" smtClean="0"/>
              <a:t>can not affect the timing and severity of their eruptions</a:t>
            </a:r>
          </a:p>
          <a:p>
            <a:pPr>
              <a:lnSpc>
                <a:spcPct val="90000"/>
              </a:lnSpc>
              <a:defRPr/>
            </a:pPr>
            <a:endParaRPr lang="en-US" sz="2200" dirty="0" smtClean="0"/>
          </a:p>
          <a:p>
            <a:pPr>
              <a:lnSpc>
                <a:spcPct val="90000"/>
              </a:lnSpc>
              <a:defRPr/>
            </a:pPr>
            <a:r>
              <a:rPr lang="en-US" sz="2200" dirty="0" smtClean="0"/>
              <a:t>Unlike the activities of man can enhance earthquakes or floods, </a:t>
            </a:r>
            <a:r>
              <a:rPr lang="en-US" sz="2200" b="1" u="sng" dirty="0" smtClean="0"/>
              <a:t>there doesn’t seem to be any activity related to man that affects volcanic activities</a:t>
            </a:r>
          </a:p>
          <a:p>
            <a:pPr>
              <a:lnSpc>
                <a:spcPct val="90000"/>
              </a:lnSpc>
              <a:defRPr/>
            </a:pPr>
            <a:endParaRPr lang="en-US" sz="2200" dirty="0" smtClean="0"/>
          </a:p>
          <a:p>
            <a:pPr>
              <a:lnSpc>
                <a:spcPct val="90000"/>
              </a:lnSpc>
              <a:defRPr/>
            </a:pPr>
            <a:r>
              <a:rPr lang="en-US" sz="2200" dirty="0" smtClean="0"/>
              <a:t>Volcanoes are truly a hazard that is beyond our control. </a:t>
            </a:r>
            <a:r>
              <a:rPr lang="en-US" sz="2200" dirty="0"/>
              <a:t> </a:t>
            </a:r>
            <a:r>
              <a:rPr lang="en-US" sz="2200" dirty="0" smtClean="0"/>
              <a:t>The </a:t>
            </a:r>
            <a:r>
              <a:rPr lang="en-US" sz="2200" b="1" u="sng" dirty="0" smtClean="0"/>
              <a:t>best we can do is try to minimize loss of life and property associated with eruptions </a:t>
            </a:r>
          </a:p>
          <a:p>
            <a:pPr>
              <a:lnSpc>
                <a:spcPct val="90000"/>
              </a:lnSpc>
              <a:buNone/>
              <a:defRPr/>
            </a:pPr>
            <a:endParaRPr lang="en-US" sz="1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3820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Minimizing the Volcanic Hazards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5257800"/>
          </a:xfrm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Clr>
                <a:srgbClr val="AD0101"/>
              </a:buClr>
              <a:defRPr/>
            </a:pPr>
            <a:r>
              <a:rPr lang="en-US" sz="2300" b="1" u="sng" dirty="0">
                <a:solidFill>
                  <a:srgbClr val="303030"/>
                </a:solidFill>
              </a:rPr>
              <a:t>Forecasting</a:t>
            </a:r>
            <a:r>
              <a:rPr lang="en-US" sz="2300" dirty="0">
                <a:solidFill>
                  <a:srgbClr val="303030"/>
                </a:solidFill>
              </a:rPr>
              <a:t> – </a:t>
            </a:r>
            <a:r>
              <a:rPr lang="en-US" sz="2300" b="1" u="sng" dirty="0">
                <a:solidFill>
                  <a:srgbClr val="303030"/>
                </a:solidFill>
              </a:rPr>
              <a:t>Eruptions cannot be forecast</a:t>
            </a:r>
            <a:r>
              <a:rPr lang="en-US" sz="2300" b="1" dirty="0">
                <a:solidFill>
                  <a:srgbClr val="303030"/>
                </a:solidFill>
              </a:rPr>
              <a:t>, </a:t>
            </a:r>
            <a:r>
              <a:rPr lang="en-US" sz="2300" b="1" u="sng" dirty="0">
                <a:solidFill>
                  <a:srgbClr val="303030"/>
                </a:solidFill>
              </a:rPr>
              <a:t>but certain information can be obtained that can help in trying to predict an eruption</a:t>
            </a:r>
          </a:p>
          <a:p>
            <a:pPr lvl="1">
              <a:lnSpc>
                <a:spcPct val="90000"/>
              </a:lnSpc>
              <a:defRPr/>
            </a:pPr>
            <a:endParaRPr lang="en-US" sz="1200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Monitoring </a:t>
            </a:r>
            <a:r>
              <a:rPr lang="en-US" b="1" dirty="0" smtClean="0"/>
              <a:t>seismic activity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Small earthquakes around the area of a volcano 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Monitoring </a:t>
            </a:r>
            <a:r>
              <a:rPr lang="en-US" b="1" dirty="0" smtClean="0"/>
              <a:t>thermal, magnetic, and hydrologic conditions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Magma accumulation can heat rock or water, change magnetic stimulus or change water temperature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Monitoring the </a:t>
            </a:r>
            <a:r>
              <a:rPr lang="en-US" b="1" dirty="0" smtClean="0"/>
              <a:t>land surface to detect tilting or swelling of the volcano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 change in the land surface around a volcano can indicate change in the volcano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Monitoring </a:t>
            </a:r>
            <a:r>
              <a:rPr lang="en-US" b="1" dirty="0" smtClean="0"/>
              <a:t>volcanic</a:t>
            </a:r>
            <a:r>
              <a:rPr lang="en-US" dirty="0" smtClean="0"/>
              <a:t> </a:t>
            </a:r>
            <a:r>
              <a:rPr lang="en-US" b="1" dirty="0" smtClean="0"/>
              <a:t>gas emissions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A volcano getting ready to erupt can have a change in gas emissions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Studying the </a:t>
            </a:r>
            <a:r>
              <a:rPr lang="en-US" b="1" dirty="0" smtClean="0"/>
              <a:t>geologic history of a particular volcano or volcanic center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Understanding the geologic history of the volcano can help in knowing if it is going to erupt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-4572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Volcanic Alert or Warning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143000"/>
            <a:ext cx="8153400" cy="51816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When should the public be alerted to the emanate danger of a volcanic eruption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u="sng" dirty="0" smtClean="0"/>
              <a:t>Using a </a:t>
            </a:r>
            <a:r>
              <a:rPr lang="en-US" sz="2400" b="1" u="sng" dirty="0" smtClean="0"/>
              <a:t>system of ground-based levels and aviation-based color code levels, the public can be alerted to a volcanic eruption</a:t>
            </a:r>
          </a:p>
          <a:p>
            <a:pPr lvl="1">
              <a:lnSpc>
                <a:spcPct val="90000"/>
              </a:lnSpc>
              <a:defRPr/>
            </a:pPr>
            <a:endParaRPr lang="en-US" sz="1200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u="sng" dirty="0" smtClean="0"/>
              <a:t>Developed  by USGS, </a:t>
            </a:r>
            <a:r>
              <a:rPr lang="en-US" sz="2400" b="1" u="sng" dirty="0" smtClean="0"/>
              <a:t>used by 5 volcanic observatories</a:t>
            </a:r>
          </a:p>
          <a:p>
            <a:pPr lvl="1">
              <a:lnSpc>
                <a:spcPct val="90000"/>
              </a:lnSpc>
              <a:defRPr/>
            </a:pPr>
            <a:endParaRPr lang="en-US" sz="1200" u="sng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u="sng" dirty="0" smtClean="0"/>
              <a:t>Each component has </a:t>
            </a:r>
            <a:r>
              <a:rPr lang="en-US" sz="2400" b="1" u="sng" dirty="0" smtClean="0"/>
              <a:t>four levels for monitoring</a:t>
            </a:r>
            <a:r>
              <a:rPr lang="en-US" sz="2400" b="1" dirty="0" smtClean="0"/>
              <a:t> 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400" u="sng" dirty="0" smtClean="0"/>
              <a:t>Usually the </a:t>
            </a:r>
            <a:r>
              <a:rPr lang="en-US" sz="2400" b="1" u="sng" dirty="0" smtClean="0"/>
              <a:t>alerts for the volcanoes and eruptions will be the same for both levels (ground and aviation)</a:t>
            </a:r>
          </a:p>
          <a:p>
            <a:pPr lvl="2">
              <a:lnSpc>
                <a:spcPct val="90000"/>
              </a:lnSpc>
              <a:defRPr/>
            </a:pPr>
            <a:endParaRPr lang="en-US" sz="1200" dirty="0" smtClean="0"/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But for some, </a:t>
            </a:r>
            <a:r>
              <a:rPr lang="en-US" sz="2400" b="1" u="sng" dirty="0" smtClean="0"/>
              <a:t>the ground alert maybe more than the aviation or reversed, depending the kind of volcano</a:t>
            </a:r>
          </a:p>
          <a:p>
            <a:pPr lvl="2">
              <a:lnSpc>
                <a:spcPct val="90000"/>
              </a:lnSpc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2" name="Picture 2" descr="H:\class\class\semesters\fall13\Geo-1000-SoHigh\volca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515169"/>
            <a:ext cx="6324600" cy="5568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763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Perception of and Adjustment to the Volcanic Hazard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676400"/>
            <a:ext cx="8153400" cy="46482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dirty="0" smtClean="0"/>
              <a:t>Information concerning how people perceive a volcanic hazard is limited</a:t>
            </a:r>
          </a:p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People live near volcanoes for a variety of reasons</a:t>
            </a:r>
          </a:p>
          <a:p>
            <a:pPr marL="777240" lvl="1" indent="-45720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u="sng" dirty="0" smtClean="0"/>
              <a:t>They were born there and in the case of some islands, all land is volcanic</a:t>
            </a:r>
          </a:p>
          <a:p>
            <a:pPr marL="777240" lvl="1" indent="-45720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u="sng" dirty="0" smtClean="0"/>
              <a:t>The land is fertile and good for farming</a:t>
            </a:r>
          </a:p>
          <a:p>
            <a:pPr marL="777240" lvl="1" indent="-45720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u="sng" dirty="0" smtClean="0"/>
              <a:t>People are optimistic and believe an eruption is unlikely</a:t>
            </a:r>
          </a:p>
          <a:p>
            <a:pPr marL="777240" lvl="1" indent="-457200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u="sng" dirty="0" smtClean="0"/>
              <a:t>They cannot choose where they live, they may be limited by economics</a:t>
            </a:r>
          </a:p>
          <a:p>
            <a:pPr>
              <a:lnSpc>
                <a:spcPct val="90000"/>
              </a:lnSpc>
              <a:defRPr/>
            </a:pPr>
            <a:r>
              <a:rPr lang="en-US" dirty="0" smtClean="0"/>
              <a:t>The </a:t>
            </a:r>
            <a:r>
              <a:rPr lang="en-US" u="sng" dirty="0" smtClean="0"/>
              <a:t>best way to limit concern about living near a volcano would be to better understand the what needs to be done in a </a:t>
            </a:r>
            <a:r>
              <a:rPr lang="en-US" b="1" u="sng" dirty="0" smtClean="0"/>
              <a:t>volcanic crisis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763000" cy="1219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Perception of and Adjustment to the Volcanic Hazard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447800"/>
            <a:ext cx="8610600" cy="47244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defRPr/>
            </a:pPr>
            <a:r>
              <a:rPr lang="en-US" sz="2200" b="1" u="sng" dirty="0" smtClean="0"/>
              <a:t>Adjustments to Volcanic Hazards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u="sng" dirty="0" smtClean="0"/>
              <a:t>Major adjustment in understand why to evacuate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People need to </a:t>
            </a:r>
            <a:r>
              <a:rPr lang="en-US" sz="2200" b="1" u="sng" dirty="0" smtClean="0"/>
              <a:t>understand the hazards and when told to evacuate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Some </a:t>
            </a:r>
            <a:r>
              <a:rPr lang="en-US" sz="2200" b="1" u="sng" dirty="0" smtClean="0"/>
              <a:t>places are offering rewards to relocate</a:t>
            </a:r>
          </a:p>
          <a:p>
            <a:pPr>
              <a:lnSpc>
                <a:spcPct val="90000"/>
              </a:lnSpc>
              <a:defRPr/>
            </a:pPr>
            <a:r>
              <a:rPr lang="en-US" sz="2200" b="1" u="sng" dirty="0" smtClean="0"/>
              <a:t>Attempts to control lava flows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There have been some attempts to regulate the flow of lava</a:t>
            </a:r>
            <a:r>
              <a:rPr lang="en-US" dirty="0" smtClean="0"/>
              <a:t> </a:t>
            </a:r>
          </a:p>
          <a:p>
            <a:pPr lvl="2">
              <a:lnSpc>
                <a:spcPct val="9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One way is called </a:t>
            </a:r>
            <a:r>
              <a:rPr lang="en-US" sz="2200" b="1" dirty="0" smtClean="0"/>
              <a:t>hydraulic chilling and wall construction </a:t>
            </a:r>
            <a:r>
              <a:rPr lang="en-US" sz="2200" dirty="0" smtClean="0"/>
              <a:t>where the </a:t>
            </a:r>
            <a:r>
              <a:rPr lang="en-US" sz="2200" b="1" dirty="0" smtClean="0"/>
              <a:t>flow of lava is controlled</a:t>
            </a:r>
          </a:p>
          <a:p>
            <a:pPr lvl="3">
              <a:lnSpc>
                <a:spcPct val="90000"/>
              </a:lnSpc>
              <a:buFont typeface="Courier New" panose="02070309020205020404" pitchFamily="49" charset="0"/>
              <a:buChar char="o"/>
              <a:defRPr/>
            </a:pPr>
            <a:r>
              <a:rPr lang="en-US" sz="2200" dirty="0" smtClean="0"/>
              <a:t>For this to work, </a:t>
            </a:r>
            <a:r>
              <a:rPr lang="en-US" sz="2200" u="sng" dirty="0" smtClean="0"/>
              <a:t>three things have to be available</a:t>
            </a:r>
          </a:p>
          <a:p>
            <a:pPr lvl="4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2200" b="1" dirty="0" smtClean="0"/>
              <a:t>Slow movement of lava</a:t>
            </a:r>
          </a:p>
          <a:p>
            <a:pPr lvl="4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2200" b="1" dirty="0" smtClean="0"/>
              <a:t>Available transportation and roads to move the machinery on</a:t>
            </a:r>
          </a:p>
          <a:p>
            <a:pPr lvl="4">
              <a:lnSpc>
                <a:spcPct val="90000"/>
              </a:lnSpc>
              <a:buFont typeface="Wingdings" panose="05000000000000000000" pitchFamily="2" charset="2"/>
              <a:buChar char="§"/>
              <a:defRPr/>
            </a:pPr>
            <a:r>
              <a:rPr lang="en-US" sz="2200" b="1" dirty="0" smtClean="0"/>
              <a:t>Water is readily available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C:\Users\Cindy\Desktop\pictures\Icelan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0185" y="1143000"/>
            <a:ext cx="5510212" cy="49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83721" y="496669"/>
            <a:ext cx="5596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+mj-lt"/>
              </a:rPr>
              <a:t>Iceland Effort to Control Lava</a:t>
            </a:r>
            <a:endParaRPr lang="en-US" sz="3600" dirty="0">
              <a:latin typeface="+mj-lt"/>
            </a:endParaRPr>
          </a:p>
        </p:txBody>
      </p:sp>
      <p:cxnSp>
        <p:nvCxnSpPr>
          <p:cNvPr id="6" name="Straight Arrow Connector 5"/>
          <p:cNvCxnSpPr>
            <a:stCxn id="8" idx="1"/>
          </p:cNvCxnSpPr>
          <p:nvPr/>
        </p:nvCxnSpPr>
        <p:spPr>
          <a:xfrm flipH="1">
            <a:off x="7010400" y="2895600"/>
            <a:ext cx="685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696200" y="2480101"/>
            <a:ext cx="8867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Lava</a:t>
            </a:r>
          </a:p>
          <a:p>
            <a:r>
              <a:rPr lang="en-US" b="1" dirty="0" smtClean="0"/>
              <a:t>Flow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95629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3048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Introduction to Volcanoes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228600" y="1295400"/>
            <a:ext cx="87630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700" b="1" u="sng" dirty="0" smtClean="0"/>
              <a:t>Volcanic Activity – Volcanism</a:t>
            </a:r>
            <a:r>
              <a:rPr lang="en-US" sz="2700" dirty="0" smtClean="0"/>
              <a:t> 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500" u="sng" dirty="0" smtClean="0"/>
              <a:t>Directly </a:t>
            </a:r>
            <a:r>
              <a:rPr lang="en-US" sz="2500" b="1" u="sng" dirty="0" smtClean="0"/>
              <a:t>related to plate tectonics</a:t>
            </a:r>
            <a:r>
              <a:rPr lang="en-US" sz="2500" u="sng" dirty="0" smtClean="0"/>
              <a:t>, with </a:t>
            </a:r>
            <a:r>
              <a:rPr lang="en-US" sz="2500" b="1" u="sng" dirty="0" smtClean="0"/>
              <a:t>most being located near plate boundaries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500" b="1" u="sng" dirty="0" smtClean="0"/>
              <a:t>Related to the spreading or sinking of lithospheric plates</a:t>
            </a:r>
            <a:r>
              <a:rPr lang="en-US" sz="2500" dirty="0" smtClean="0"/>
              <a:t> as these plate boundaries interact with each other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300" b="1" u="sng" dirty="0" smtClean="0"/>
              <a:t>Produces magma when found within the earth or lava when found on the Earth’s surface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300" b="1" u="sng" dirty="0" smtClean="0"/>
              <a:t>Constructed around a “vent” through which lava and other materials are extruded onto the surface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500" dirty="0" smtClean="0"/>
              <a:t>Approximately </a:t>
            </a:r>
            <a:r>
              <a:rPr lang="en-US" sz="2500" b="1" u="sng" dirty="0" smtClean="0"/>
              <a:t>2/3 of all active volcanoes are located along the “Ring of Fire” that surrounds the Pacific Ocean</a:t>
            </a:r>
          </a:p>
          <a:p>
            <a:pPr lvl="2">
              <a:defRPr/>
            </a:pPr>
            <a:endParaRPr lang="en-US" sz="23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8382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Locations of Volcanoes around the World</a:t>
            </a:r>
            <a:endParaRPr lang="en-US" sz="3600" dirty="0"/>
          </a:p>
        </p:txBody>
      </p:sp>
      <p:pic>
        <p:nvPicPr>
          <p:cNvPr id="101378" name="Picture 2" descr="C:\Users\Cindy\Desktop\pictures\volcano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5400"/>
            <a:ext cx="75826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98396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04800"/>
            <a:ext cx="8382000" cy="914400"/>
          </a:xfrm>
        </p:spPr>
        <p:txBody>
          <a:bodyPr/>
          <a:lstStyle/>
          <a:p>
            <a:pPr>
              <a:defRPr/>
            </a:pPr>
            <a:r>
              <a:rPr lang="en-US" sz="4800" dirty="0" smtClean="0"/>
              <a:t>How Magma Forms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219200" y="1143000"/>
            <a:ext cx="6553200" cy="5029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endParaRPr lang="en-US" b="1" u="sng" dirty="0" smtClean="0"/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The plates do not actually move around on an ocean of molten rock </a:t>
            </a:r>
          </a:p>
          <a:p>
            <a:pPr>
              <a:lnSpc>
                <a:spcPct val="80000"/>
              </a:lnSpc>
              <a:defRPr/>
            </a:pPr>
            <a:endParaRPr lang="en-US" b="1" u="sng" dirty="0"/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The earth is really solid rock except for the outer core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sz="2400" b="1" u="sng" dirty="0" smtClean="0"/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So where does the molten rock comes from?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endParaRPr lang="en-US" sz="2400" b="1" u="sng" dirty="0" smtClean="0"/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Most magma comes from the asthenosphere </a:t>
            </a:r>
            <a:endParaRPr lang="en-US" sz="2400" b="1" u="sng" dirty="0"/>
          </a:p>
          <a:p>
            <a:pPr lvl="1">
              <a:lnSpc>
                <a:spcPct val="80000"/>
              </a:lnSpc>
              <a:defRPr/>
            </a:pPr>
            <a:endParaRPr lang="en-US" sz="1200" b="1" u="sng" dirty="0" smtClean="0"/>
          </a:p>
          <a:p>
            <a:pPr lvl="3">
              <a:lnSpc>
                <a:spcPct val="80000"/>
              </a:lnSpc>
              <a:buNone/>
              <a:defRPr/>
            </a:pPr>
            <a:endParaRPr lang="en-US" sz="9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C:\Users\Cindy\Desktop\pictures\create of magm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3020" y="457199"/>
            <a:ext cx="5110980" cy="5638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7583" y="457200"/>
            <a:ext cx="379241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-27432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Decompression melting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– when overlying pressure is exerted on hot rock within the asthenosphere is decreased</a:t>
            </a:r>
          </a:p>
          <a:p>
            <a:pPr marL="800100" lvl="2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rgbClr val="303030"/>
                </a:solidFill>
                <a:latin typeface="Times New Roman"/>
              </a:rPr>
              <a:t>Happens at Hot Spots and Divergent boundaries</a:t>
            </a:r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3733800" y="937846"/>
            <a:ext cx="1143000" cy="20515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3733800" y="1040423"/>
            <a:ext cx="1143000" cy="635977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3429000" y="1676400"/>
            <a:ext cx="1981200" cy="106680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3276600" y="1881185"/>
            <a:ext cx="1752600" cy="1700215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17583" y="2133600"/>
            <a:ext cx="3792417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7160" indent="-27432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Addition of volatiles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lowers the melting temperature of rocks by helping to break chemical bonds within silicate minerals </a:t>
            </a:r>
          </a:p>
          <a:p>
            <a:pPr marL="800100" lvl="2" indent="-3429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Wingdings" panose="05000000000000000000" pitchFamily="2" charset="2"/>
              <a:buChar char="Ø"/>
              <a:defRPr/>
            </a:pPr>
            <a:r>
              <a:rPr lang="en-US" sz="2000" dirty="0">
                <a:solidFill>
                  <a:srgbClr val="303030"/>
                </a:solidFill>
                <a:latin typeface="Times New Roman"/>
              </a:rPr>
              <a:t>Volatiles are chemical compounds, such as such as water or carbon dioxide that evaporate  and exist in a gaseous state at the earth’s surface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5168" y="4600206"/>
            <a:ext cx="4079632" cy="14957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68680" lvl="2" indent="-22860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defRPr/>
            </a:pPr>
            <a:endParaRPr lang="en-US" sz="900" dirty="0">
              <a:solidFill>
                <a:srgbClr val="303030"/>
              </a:solidFill>
              <a:latin typeface="Times New Roman"/>
            </a:endParaRPr>
          </a:p>
          <a:p>
            <a:pPr marL="137160" indent="-274320" fontAlgn="auto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>
                <a:srgbClr val="AD0101"/>
              </a:buClr>
              <a:buFont typeface="Arial" pitchFamily="34" charset="0"/>
              <a:buChar char="•"/>
              <a:defRPr/>
            </a:pPr>
            <a:r>
              <a:rPr lang="en-US" sz="2000" b="1" u="sng" dirty="0">
                <a:solidFill>
                  <a:srgbClr val="303030"/>
                </a:solidFill>
                <a:latin typeface="Times New Roman"/>
              </a:rPr>
              <a:t>Addition of heat </a:t>
            </a:r>
            <a:r>
              <a:rPr lang="en-US" sz="2000" dirty="0">
                <a:solidFill>
                  <a:srgbClr val="303030"/>
                </a:solidFill>
                <a:latin typeface="Times New Roman"/>
              </a:rPr>
              <a:t>to rocks will induce melting if the temperature of the rocks exceeds the melting temperature of silicate rocks at that depth </a:t>
            </a:r>
          </a:p>
        </p:txBody>
      </p:sp>
      <p:cxnSp>
        <p:nvCxnSpPr>
          <p:cNvPr id="31" name="Straight Arrow Connector 30"/>
          <p:cNvCxnSpPr/>
          <p:nvPr/>
        </p:nvCxnSpPr>
        <p:spPr>
          <a:xfrm flipV="1">
            <a:off x="3733800" y="5791200"/>
            <a:ext cx="3810000" cy="257174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3429000" y="4114800"/>
            <a:ext cx="1447800" cy="63490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76200"/>
            <a:ext cx="8382000" cy="990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Properties of Magma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990600"/>
            <a:ext cx="8991600" cy="52578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sz="2300" b="1" u="sng" dirty="0" smtClean="0"/>
              <a:t>Magma is made up of melted silicate rocks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/>
              <a:t>They </a:t>
            </a:r>
            <a:r>
              <a:rPr lang="en-US" dirty="0" smtClean="0"/>
              <a:t>are </a:t>
            </a:r>
            <a:r>
              <a:rPr lang="en-US" b="1" u="sng" dirty="0" smtClean="0"/>
              <a:t>Basaltic</a:t>
            </a:r>
            <a:r>
              <a:rPr lang="en-US" b="1" u="sng" dirty="0" smtClean="0"/>
              <a:t>, </a:t>
            </a:r>
            <a:r>
              <a:rPr lang="en-US" b="1" u="sng" dirty="0"/>
              <a:t>A</a:t>
            </a:r>
            <a:r>
              <a:rPr lang="en-US" b="1" u="sng" dirty="0" smtClean="0"/>
              <a:t>ndesitic, and Rhyolitic </a:t>
            </a:r>
            <a:r>
              <a:rPr lang="en-US" dirty="0" smtClean="0"/>
              <a:t>rocks</a:t>
            </a:r>
          </a:p>
          <a:p>
            <a:pPr>
              <a:lnSpc>
                <a:spcPct val="80000"/>
              </a:lnSpc>
              <a:defRPr/>
            </a:pPr>
            <a:r>
              <a:rPr lang="en-US" dirty="0" smtClean="0"/>
              <a:t>These rocks eac</a:t>
            </a:r>
            <a:r>
              <a:rPr lang="en-US" dirty="0"/>
              <a:t>h</a:t>
            </a:r>
            <a:r>
              <a:rPr lang="en-US" dirty="0" smtClean="0"/>
              <a:t> contain different percentages of silica. This difference </a:t>
            </a:r>
            <a:r>
              <a:rPr lang="en-US" sz="2500" dirty="0" smtClean="0"/>
              <a:t>changes the viscosity of the magma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Basaltic</a:t>
            </a:r>
            <a:r>
              <a:rPr lang="en-US" u="sng" dirty="0" smtClean="0"/>
              <a:t> magma – </a:t>
            </a:r>
            <a:r>
              <a:rPr lang="en-US" b="1" u="sng" dirty="0" smtClean="0"/>
              <a:t>low in silica -- 50%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Andesitic and Rhyolitic</a:t>
            </a:r>
            <a:r>
              <a:rPr lang="en-US" u="sng" dirty="0" smtClean="0"/>
              <a:t> magma – </a:t>
            </a:r>
            <a:r>
              <a:rPr lang="en-US" b="1" u="sng" dirty="0" smtClean="0"/>
              <a:t>high in silica – 60% to 70%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u="sng" dirty="0" smtClean="0"/>
              <a:t>Rocks low in silica are known as </a:t>
            </a:r>
            <a:r>
              <a:rPr lang="en-US" sz="2200" b="1" i="1" u="sng" dirty="0" smtClean="0"/>
              <a:t>mafic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200" u="sng" dirty="0" smtClean="0"/>
              <a:t>Rocks high in silica are know as </a:t>
            </a:r>
            <a:r>
              <a:rPr lang="en-US" sz="2200" b="1" i="1" u="sng" dirty="0" smtClean="0"/>
              <a:t>felsic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/>
              <a:t>Magma is </a:t>
            </a:r>
            <a:r>
              <a:rPr lang="en-US" b="1" u="sng" dirty="0"/>
              <a:t>less dense than surrounding rock therefore it rises buoyantly towards the surface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As the magma moves to the surface, </a:t>
            </a:r>
            <a:r>
              <a:rPr lang="en-US" b="1" u="sng" dirty="0" smtClean="0"/>
              <a:t>additional chemical processes and additional melting of surrounding rock add to the felsic property of the magma</a:t>
            </a:r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When the magma reaches the surface, its properties </a:t>
            </a:r>
            <a:r>
              <a:rPr lang="en-US" b="1" u="sng" dirty="0" smtClean="0"/>
              <a:t>– viscosity and volatile content </a:t>
            </a:r>
            <a:r>
              <a:rPr lang="en-US" dirty="0" smtClean="0"/>
              <a:t>help to determine the kind of volcano it builds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3820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4000" dirty="0" smtClean="0"/>
              <a:t>Properties of Magma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066800"/>
            <a:ext cx="8382000" cy="5105400"/>
          </a:xfrm>
        </p:spPr>
        <p:txBody>
          <a:bodyPr>
            <a:noAutofit/>
          </a:bodyPr>
          <a:lstStyle/>
          <a:p>
            <a:pPr lvl="1">
              <a:lnSpc>
                <a:spcPct val="80000"/>
              </a:lnSpc>
              <a:buNone/>
              <a:defRPr/>
            </a:pPr>
            <a:endParaRPr lang="en-US" sz="1100" dirty="0" smtClean="0"/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Viscosity</a:t>
            </a:r>
            <a:r>
              <a:rPr lang="en-US" u="sng" dirty="0" smtClean="0"/>
              <a:t> is the resistance to flow due to </a:t>
            </a:r>
            <a:r>
              <a:rPr lang="en-US" b="1" u="sng" dirty="0" smtClean="0"/>
              <a:t>greater amounts of silica in the magma</a:t>
            </a:r>
          </a:p>
          <a:p>
            <a:pPr>
              <a:lnSpc>
                <a:spcPct val="80000"/>
              </a:lnSpc>
              <a:defRPr/>
            </a:pPr>
            <a:endParaRPr lang="en-US" sz="1300" b="1" u="sng" dirty="0" smtClean="0"/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dirty="0" smtClean="0"/>
              <a:t>Fluids that </a:t>
            </a:r>
            <a:r>
              <a:rPr lang="en-US" sz="2300" b="1" dirty="0" smtClean="0"/>
              <a:t>do not flow easily</a:t>
            </a:r>
            <a:r>
              <a:rPr lang="en-US" sz="2300" dirty="0" smtClean="0"/>
              <a:t>, such as molasses or cold honey are </a:t>
            </a:r>
            <a:r>
              <a:rPr lang="en-US" sz="2300" b="1" dirty="0" smtClean="0"/>
              <a:t>high</a:t>
            </a:r>
            <a:r>
              <a:rPr lang="en-US" sz="2300" dirty="0" smtClean="0"/>
              <a:t> in silica magma and have </a:t>
            </a:r>
            <a:r>
              <a:rPr lang="en-US" sz="2300" b="1" u="sng" dirty="0" smtClean="0"/>
              <a:t>high viscosity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dirty="0" smtClean="0"/>
              <a:t>Fluids that </a:t>
            </a:r>
            <a:r>
              <a:rPr lang="en-US" sz="2300" b="1" dirty="0" smtClean="0"/>
              <a:t>flow like water or warm honey </a:t>
            </a:r>
            <a:r>
              <a:rPr lang="en-US" sz="2300" dirty="0" smtClean="0"/>
              <a:t>are </a:t>
            </a:r>
            <a:r>
              <a:rPr lang="en-US" sz="2300" b="1" dirty="0" smtClean="0"/>
              <a:t>low</a:t>
            </a:r>
            <a:r>
              <a:rPr lang="en-US" sz="2300" dirty="0" smtClean="0"/>
              <a:t> in silica and have </a:t>
            </a:r>
            <a:r>
              <a:rPr lang="en-US" sz="2300" b="1" u="sng" dirty="0" smtClean="0"/>
              <a:t>low viscosity</a:t>
            </a:r>
          </a:p>
          <a:p>
            <a:pPr lvl="2">
              <a:lnSpc>
                <a:spcPct val="80000"/>
              </a:lnSpc>
              <a:defRPr/>
            </a:pPr>
            <a:endParaRPr lang="en-US" sz="1300" b="1" u="sng" dirty="0" smtClean="0"/>
          </a:p>
          <a:p>
            <a:pPr lvl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en-US" sz="2300" dirty="0" smtClean="0"/>
              <a:t>The </a:t>
            </a:r>
            <a:r>
              <a:rPr lang="en-US" sz="2300" b="1" u="sng" dirty="0" smtClean="0"/>
              <a:t>variability in magma viscosity </a:t>
            </a:r>
            <a:r>
              <a:rPr lang="en-US" sz="2300" dirty="0" smtClean="0"/>
              <a:t>is </a:t>
            </a:r>
            <a:r>
              <a:rPr lang="en-US" sz="2300" b="1" u="sng" dirty="0" smtClean="0"/>
              <a:t>strongly influenced</a:t>
            </a:r>
            <a:r>
              <a:rPr lang="en-US" sz="2300" dirty="0" smtClean="0"/>
              <a:t> by</a:t>
            </a:r>
          </a:p>
          <a:p>
            <a:pPr lvl="1">
              <a:lnSpc>
                <a:spcPct val="80000"/>
              </a:lnSpc>
              <a:defRPr/>
            </a:pPr>
            <a:endParaRPr lang="en-US" sz="1200" dirty="0" smtClean="0"/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dirty="0" smtClean="0"/>
              <a:t>The </a:t>
            </a:r>
            <a:r>
              <a:rPr lang="en-US" sz="2300" b="1" u="sng" dirty="0" smtClean="0"/>
              <a:t>mobility of the magma in the subsurface</a:t>
            </a:r>
          </a:p>
          <a:p>
            <a:pPr lvl="2">
              <a:lnSpc>
                <a:spcPct val="80000"/>
              </a:lnSpc>
              <a:buFont typeface="Wingdings" panose="05000000000000000000" pitchFamily="2" charset="2"/>
              <a:buChar char="v"/>
              <a:defRPr/>
            </a:pPr>
            <a:r>
              <a:rPr lang="en-US" sz="2300" dirty="0" smtClean="0"/>
              <a:t>The </a:t>
            </a:r>
            <a:r>
              <a:rPr lang="en-US" sz="2300" b="1" dirty="0" smtClean="0"/>
              <a:t>velocity and the form it takes when it reaches the surface</a:t>
            </a:r>
          </a:p>
          <a:p>
            <a:pPr lvl="2">
              <a:lnSpc>
                <a:spcPct val="80000"/>
              </a:lnSpc>
              <a:defRPr/>
            </a:pPr>
            <a:endParaRPr lang="en-US" sz="1200" b="1" dirty="0" smtClean="0"/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Volatile content and eruptive behavior </a:t>
            </a:r>
            <a:r>
              <a:rPr lang="en-US" u="sng" dirty="0" smtClean="0"/>
              <a:t>of the volcano is connected to a high concentration of dissolved volatiles within the magma</a:t>
            </a:r>
          </a:p>
        </p:txBody>
      </p:sp>
    </p:spTree>
    <p:extLst>
      <p:ext uri="{BB962C8B-B14F-4D97-AF65-F5344CB8AC3E}">
        <p14:creationId xmlns:p14="http://schemas.microsoft.com/office/powerpoint/2010/main" val="74256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6734</TotalTime>
  <Words>2051</Words>
  <Application>Microsoft Office PowerPoint</Application>
  <PresentationFormat>On-screen Show (4:3)</PresentationFormat>
  <Paragraphs>251</Paragraphs>
  <Slides>38</Slides>
  <Notes>5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1" baseType="lpstr">
      <vt:lpstr>Custom Design</vt:lpstr>
      <vt:lpstr>NewsPrint</vt:lpstr>
      <vt:lpstr>Packager Shell Object</vt:lpstr>
      <vt:lpstr>Volcanoes</vt:lpstr>
      <vt:lpstr>Rigid Earth to Plate Tectonics</vt:lpstr>
      <vt:lpstr>PowerPoint Presentation</vt:lpstr>
      <vt:lpstr>Introduction to Volcanoes</vt:lpstr>
      <vt:lpstr>Locations of Volcanoes around the World</vt:lpstr>
      <vt:lpstr>How Magma Forms</vt:lpstr>
      <vt:lpstr>PowerPoint Presentation</vt:lpstr>
      <vt:lpstr>Properties of Magma</vt:lpstr>
      <vt:lpstr>Properties of Magma</vt:lpstr>
      <vt:lpstr>PowerPoint Presentation</vt:lpstr>
      <vt:lpstr>Types of Volcanoes</vt:lpstr>
      <vt:lpstr>PowerPoint Presentation</vt:lpstr>
      <vt:lpstr>Parts of Volcanoes</vt:lpstr>
      <vt:lpstr>PowerPoint Presentation</vt:lpstr>
      <vt:lpstr>How a Caldera is Formed</vt:lpstr>
      <vt:lpstr>Volcanic Features</vt:lpstr>
      <vt:lpstr>PowerPoint Presentation</vt:lpstr>
      <vt:lpstr>PowerPoint Presentation</vt:lpstr>
      <vt:lpstr>Volcanic Origins</vt:lpstr>
      <vt:lpstr>Volcanic Origins</vt:lpstr>
      <vt:lpstr>PowerPoint Presentation</vt:lpstr>
      <vt:lpstr>Volcanic Origins</vt:lpstr>
      <vt:lpstr>PowerPoint Presentation</vt:lpstr>
      <vt:lpstr>PowerPoint Presentation</vt:lpstr>
      <vt:lpstr>Geographic Regions at Risk from Volcanoes</vt:lpstr>
      <vt:lpstr>Effects of Volcanoes</vt:lpstr>
      <vt:lpstr>Effects of Volcanoes</vt:lpstr>
      <vt:lpstr>Effects of Volcanoes</vt:lpstr>
      <vt:lpstr>PowerPoint Presentation</vt:lpstr>
      <vt:lpstr>Linkages between Volcanoes and other Natural Hazards</vt:lpstr>
      <vt:lpstr>Natural Service Function of Volcanoes</vt:lpstr>
      <vt:lpstr>Human Interaction with Volcanoes</vt:lpstr>
      <vt:lpstr>Minimizing the Volcanic Hazards</vt:lpstr>
      <vt:lpstr>Volcanic Alert or Warning</vt:lpstr>
      <vt:lpstr>PowerPoint Presentation</vt:lpstr>
      <vt:lpstr>Perception of and Adjustment to the Volcanic Hazard</vt:lpstr>
      <vt:lpstr>Perception of and Adjustment to the Volcanic Hazard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Cindy Clark</cp:lastModifiedBy>
  <cp:revision>375</cp:revision>
  <dcterms:created xsi:type="dcterms:W3CDTF">2007-09-03T15:50:30Z</dcterms:created>
  <dcterms:modified xsi:type="dcterms:W3CDTF">2014-09-22T02:21:10Z</dcterms:modified>
</cp:coreProperties>
</file>